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5" r:id="rId9"/>
    <p:sldId id="263" r:id="rId10"/>
    <p:sldId id="266" r:id="rId11"/>
    <p:sldId id="268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6B5C14-37E7-4EE3-93F7-B45CC714635A}" v="50" dt="2019-06-27T12:27:17.5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13625-12BF-4837-8F54-D2B3C4DB3DDC}" type="datetimeFigureOut">
              <a:rPr lang="nl-NL" smtClean="0"/>
              <a:t>27-6-2019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9D20B-D543-47DE-91DA-59C0EE92EE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239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7669-304C-4EB8-877A-ABF4ACC834CB}" type="datetime1">
              <a:rPr lang="nl-NL" smtClean="0"/>
              <a:t>27-6-2019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NH2019</a:t>
            </a: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29E7-8438-4A97-AD15-82C75859C423}" type="datetime1">
              <a:rPr lang="nl-NL" smtClean="0"/>
              <a:t>27-6-2019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D9DD-80D0-4B94-B8F5-3420D4368BE9}" type="datetime1">
              <a:rPr lang="nl-NL" smtClean="0"/>
              <a:t>27-6-2019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FB6B-1AA1-473C-A1CD-AF568B7F6FAC}" type="datetime1">
              <a:rPr lang="nl-NL" smtClean="0"/>
              <a:t>27-6-2019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0FB-53D6-4BA2-A517-A6F9476A61D7}" type="datetime1">
              <a:rPr lang="nl-NL" smtClean="0"/>
              <a:t>27-6-2019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Voorlichting NH2019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C33E-5539-4A7F-ABD5-0876EA8D5312}" type="datetime1">
              <a:rPr lang="nl-NL" smtClean="0"/>
              <a:t>27-6-2019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91E6-3A5F-4670-9F47-CF504E1A7622}" type="datetime1">
              <a:rPr lang="nl-NL" smtClean="0"/>
              <a:t>27-6-2019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5B2-4C63-448E-8110-36556D833519}" type="datetime1">
              <a:rPr lang="nl-NL" smtClean="0"/>
              <a:t>27-6-2019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4610-0ACA-4546-8DF1-F5634823E698}" type="datetime1">
              <a:rPr lang="nl-NL" smtClean="0"/>
              <a:t>27-6-2019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903E-6E86-4C05-866E-736575C5DD0C}" type="datetime1">
              <a:rPr lang="nl-NL" smtClean="0"/>
              <a:t>27-6-2019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D31C-AA0F-4527-916B-203353048C65}" type="datetime1">
              <a:rPr lang="nl-NL" smtClean="0"/>
              <a:t>27-6-2019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A3FB4D0-1919-46D5-A1B2-BF94C07B4964}" type="datetime1">
              <a:rPr lang="nl-NL" smtClean="0"/>
              <a:t>27-6-2019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Voorlichting NH2019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4000" dirty="0"/>
              <a:t>Voorlichting geven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Leren en toepassen in de praktijk</a:t>
            </a:r>
          </a:p>
        </p:txBody>
      </p:sp>
    </p:spTree>
    <p:extLst>
      <p:ext uri="{BB962C8B-B14F-4D97-AF65-F5344CB8AC3E}">
        <p14:creationId xmlns:p14="http://schemas.microsoft.com/office/powerpoint/2010/main" val="2393413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Voorlichting waar: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Rijksoverheid.nl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Ivoren kruis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Kiesbeter.nl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Consumentenbond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Televisieprogramma’s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Radar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Postbus 51 spotjes</a:t>
            </a:r>
          </a:p>
          <a:p>
            <a:r>
              <a:rPr lang="nl-NL" dirty="0" err="1">
                <a:solidFill>
                  <a:schemeClr val="accent1">
                    <a:lumMod val="50000"/>
                  </a:schemeClr>
                </a:solidFill>
              </a:rPr>
              <a:t>Enz</a:t>
            </a: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Kijk eens in deze school: posters op elke gang!!!!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C375-C41E-40FF-BAC0-0F6F59AE7214}" type="datetime1">
              <a:rPr lang="nl-NL" smtClean="0"/>
              <a:t>27-6-2019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NH2019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10</a:t>
            </a:fld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083004"/>
            <a:ext cx="1642848" cy="170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3411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2 Voorlichting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Voorlichting  geven aan klasgenoot over </a:t>
            </a:r>
            <a:r>
              <a:rPr lang="nl-NL">
                <a:solidFill>
                  <a:schemeClr val="accent1">
                    <a:lumMod val="50000"/>
                  </a:schemeClr>
                </a:solidFill>
              </a:rPr>
              <a:t>een afgesproken  </a:t>
            </a: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onderwerp: rijks vaccinatieprogramma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Voorbereid op papier, wordt ingeleverd en nagekeken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Beoordeling volgens criterialijst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Onderwerp laten goedkeuren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Wordt afgetekend als opdracht 2 aftekenkaart bij voorlichting en preventie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accent6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C6BA-8509-45D7-842E-8ECD6CA395C6}" type="datetime1">
              <a:rPr lang="nl-NL" smtClean="0"/>
              <a:t>27-6-2019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NH2019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11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754480"/>
            <a:ext cx="1656184" cy="141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15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Bereiken van goede gezondheid: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115616" y="1574800"/>
            <a:ext cx="3312368" cy="4525963"/>
          </a:xfrm>
        </p:spPr>
        <p:txBody>
          <a:bodyPr/>
          <a:lstStyle/>
          <a:p>
            <a:r>
              <a:rPr lang="nl-NL" dirty="0"/>
              <a:t>de VOORLICHTING is goed: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Goed voorbeeld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1CBF-26A5-45FA-9CA3-3D19DB65A670}" type="datetime1">
              <a:rPr lang="nl-NL" smtClean="0"/>
              <a:t>27-6-2019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NH2019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pPr/>
              <a:t>2</a:t>
            </a:fld>
            <a:endParaRPr lang="nl-NL"/>
          </a:p>
        </p:txBody>
      </p:sp>
      <p:pic>
        <p:nvPicPr>
          <p:cNvPr id="1026" name="Picture 2" descr="\\npc.root\redirect$\kag.hoogeveen\Pictures\voorlich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810009"/>
            <a:ext cx="3240360" cy="2964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98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voorlichting: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b="0" dirty="0">
                <a:solidFill>
                  <a:srgbClr val="003399"/>
                </a:solidFill>
                <a:latin typeface="Arial" charset="0"/>
                <a:cs typeface="Arial" charset="0"/>
              </a:rPr>
              <a:t>Goede voorlichting stelt pati</a:t>
            </a:r>
            <a:r>
              <a:rPr lang="nl-NL" sz="2800" b="0" dirty="0">
                <a:solidFill>
                  <a:srgbClr val="003399"/>
                </a:solidFill>
                <a:latin typeface="Arial" charset="0"/>
                <a:cs typeface="Arial" charset="0"/>
              </a:rPr>
              <a:t>ë</a:t>
            </a:r>
            <a:r>
              <a:rPr lang="en-US" sz="2800" b="0" dirty="0">
                <a:solidFill>
                  <a:srgbClr val="003399"/>
                </a:solidFill>
                <a:latin typeface="Arial" charset="0"/>
                <a:cs typeface="Arial" charset="0"/>
              </a:rPr>
              <a:t>nten in staat om goede weloverwogen keuzes te maken en die na te leven.</a:t>
            </a:r>
          </a:p>
          <a:p>
            <a:pPr marL="457200" lvl="0" indent="-45720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b="0" dirty="0">
                <a:solidFill>
                  <a:srgbClr val="003399"/>
                </a:solidFill>
                <a:latin typeface="Arial" charset="0"/>
                <a:cs typeface="Arial" charset="0"/>
              </a:rPr>
              <a:t>Hierdoor worden pati</a:t>
            </a:r>
            <a:r>
              <a:rPr lang="nl-NL" sz="2800" b="0" dirty="0">
                <a:solidFill>
                  <a:srgbClr val="003399"/>
                </a:solidFill>
                <a:latin typeface="Arial" charset="0"/>
                <a:cs typeface="Arial" charset="0"/>
              </a:rPr>
              <a:t>ë</a:t>
            </a:r>
            <a:r>
              <a:rPr lang="en-US" sz="2800" b="0" dirty="0">
                <a:solidFill>
                  <a:srgbClr val="003399"/>
                </a:solidFill>
                <a:latin typeface="Arial" charset="0"/>
                <a:cs typeface="Arial" charset="0"/>
              </a:rPr>
              <a:t>nten minder afhankelijk van zorgverleners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B17D-97DC-426A-9AA1-F99DB969087F}" type="datetime1">
              <a:rPr lang="nl-NL" smtClean="0"/>
              <a:t>27-6-2019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NH2019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71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voorlichting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tx2"/>
                </a:solidFill>
              </a:rPr>
              <a:t>Altijd gericht op gedragsverandering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>
              <a:solidFill>
                <a:schemeClr val="tx2"/>
              </a:solidFill>
            </a:endParaRPr>
          </a:p>
          <a:p>
            <a:pPr marL="533400" lvl="0" indent="-533400" fontAlgn="base">
              <a:spcAft>
                <a:spcPct val="0"/>
              </a:spcAft>
              <a:buFontTx/>
              <a:buAutoNum type="arabicPeriod"/>
            </a:pPr>
            <a:r>
              <a:rPr lang="en-US" sz="3200" b="0" kern="0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gezond</a:t>
            </a:r>
            <a:r>
              <a:rPr lang="en-US" sz="3200" b="0" kern="0" dirty="0">
                <a:solidFill>
                  <a:srgbClr val="003399"/>
                </a:solidFill>
                <a:cs typeface="Arial"/>
              </a:rPr>
              <a:t> gedrag  </a:t>
            </a:r>
            <a:r>
              <a:rPr lang="en-US" sz="3200" b="0" kern="0" dirty="0">
                <a:solidFill>
                  <a:srgbClr val="003399"/>
                </a:solidFill>
                <a:cs typeface="Arial"/>
                <a:sym typeface="Symbol" pitchFamily="18" charset="2"/>
              </a:rPr>
              <a:t></a:t>
            </a:r>
          </a:p>
          <a:p>
            <a:pPr marL="533400" lvl="0" indent="-533400" fontAlgn="base">
              <a:spcAft>
                <a:spcPct val="0"/>
              </a:spcAft>
              <a:buFontTx/>
              <a:buAutoNum type="arabicPeriod"/>
            </a:pPr>
            <a:r>
              <a:rPr lang="en-US" sz="3200" b="0" kern="0" dirty="0">
                <a:solidFill>
                  <a:srgbClr val="003399"/>
                </a:solidFill>
                <a:cs typeface="Arial"/>
                <a:sym typeface="Symbol" pitchFamily="18" charset="2"/>
              </a:rPr>
              <a:t>mondigheid  </a:t>
            </a:r>
          </a:p>
          <a:p>
            <a:pPr marL="533400" lvl="0" indent="-533400" fontAlgn="base">
              <a:spcAft>
                <a:spcPct val="0"/>
              </a:spcAft>
              <a:buFontTx/>
              <a:buAutoNum type="arabicPeriod"/>
            </a:pPr>
            <a:r>
              <a:rPr lang="en-US" sz="3200" b="0" kern="0" dirty="0">
                <a:solidFill>
                  <a:srgbClr val="003399"/>
                </a:solidFill>
                <a:cs typeface="Arial"/>
                <a:sym typeface="Symbol" pitchFamily="18" charset="2"/>
              </a:rPr>
              <a:t>therapietrouw  </a:t>
            </a:r>
          </a:p>
          <a:p>
            <a:pPr marL="533400" lvl="0" indent="-533400" fontAlgn="base">
              <a:spcAft>
                <a:spcPct val="0"/>
              </a:spcAft>
              <a:buFontTx/>
              <a:buAutoNum type="arabicPeriod"/>
            </a:pPr>
            <a:r>
              <a:rPr lang="en-US" sz="3200" b="0" kern="0" dirty="0">
                <a:solidFill>
                  <a:srgbClr val="003399"/>
                </a:solidFill>
                <a:cs typeface="Arial"/>
                <a:sym typeface="Symbol" pitchFamily="18" charset="2"/>
              </a:rPr>
              <a:t>ongerustheid en angst  </a:t>
            </a:r>
          </a:p>
          <a:p>
            <a:pPr marL="533400" lvl="0" indent="-533400" fontAlgn="base">
              <a:spcAft>
                <a:spcPct val="0"/>
              </a:spcAft>
              <a:buFontTx/>
              <a:buAutoNum type="arabicPeriod"/>
            </a:pPr>
            <a:r>
              <a:rPr lang="en-US" sz="3200" b="0" kern="0" dirty="0">
                <a:solidFill>
                  <a:srgbClr val="003399"/>
                </a:solidFill>
                <a:cs typeface="Arial"/>
                <a:sym typeface="Symbol" pitchFamily="18" charset="2"/>
              </a:rPr>
              <a:t> kosten 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C5BF-9261-478A-A2D0-4A937E6DFAB6}" type="datetime1">
              <a:rPr lang="nl-NL" smtClean="0"/>
              <a:t>27-6-2019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NH2019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907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vier B’ </a:t>
            </a:r>
            <a:r>
              <a:rPr lang="nl-NL" sz="2800" dirty="0"/>
              <a:t>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sz="3200" kern="0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B</a:t>
            </a:r>
            <a:r>
              <a:rPr lang="en-US" sz="3200" b="0" kern="0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elangrijk</a:t>
            </a:r>
            <a:r>
              <a:rPr lang="en-US" sz="3200" b="0" kern="0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		</a:t>
            </a:r>
            <a:r>
              <a:rPr lang="en-US" sz="3200" b="0" kern="0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alleen</a:t>
            </a:r>
            <a:r>
              <a:rPr lang="en-US" sz="3200" b="0" kern="0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 </a:t>
            </a:r>
            <a:r>
              <a:rPr lang="en-US" sz="3200" b="0" kern="0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hoofdzaken</a:t>
            </a:r>
            <a:endParaRPr lang="en-US" sz="3200" b="0" kern="0" dirty="0">
              <a:solidFill>
                <a:schemeClr val="accent1">
                  <a:lumMod val="50000"/>
                </a:schemeClr>
              </a:solidFill>
              <a:cs typeface="Arial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endParaRPr lang="en-US" sz="3200" b="0" kern="0" dirty="0">
              <a:solidFill>
                <a:srgbClr val="003399"/>
              </a:solidFill>
              <a:cs typeface="Arial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sz="3200" kern="0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B</a:t>
            </a:r>
            <a:r>
              <a:rPr lang="en-US" sz="3200" b="0" kern="0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ruikbaar</a:t>
            </a:r>
            <a:r>
              <a:rPr lang="en-US" sz="3200" b="0" kern="0" dirty="0">
                <a:solidFill>
                  <a:srgbClr val="003399"/>
                </a:solidFill>
                <a:cs typeface="Arial"/>
              </a:rPr>
              <a:t>		info is </a:t>
            </a:r>
            <a:r>
              <a:rPr lang="en-US" sz="3200" b="0" kern="0" dirty="0" err="1">
                <a:solidFill>
                  <a:srgbClr val="003399"/>
                </a:solidFill>
                <a:cs typeface="Arial"/>
              </a:rPr>
              <a:t>toepasbaar</a:t>
            </a:r>
            <a:endParaRPr lang="en-US" sz="3200" b="0" kern="0" dirty="0">
              <a:solidFill>
                <a:srgbClr val="003399"/>
              </a:solidFill>
              <a:cs typeface="Arial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endParaRPr lang="en-US" sz="3200" b="0" kern="0" dirty="0">
              <a:solidFill>
                <a:srgbClr val="003399"/>
              </a:solidFill>
              <a:cs typeface="Arial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sz="3200" kern="0" dirty="0" err="1">
                <a:solidFill>
                  <a:srgbClr val="003399"/>
                </a:solidFill>
                <a:cs typeface="Arial"/>
              </a:rPr>
              <a:t>B</a:t>
            </a:r>
            <a:r>
              <a:rPr lang="en-US" sz="3200" b="0" kern="0" dirty="0" err="1">
                <a:solidFill>
                  <a:srgbClr val="003399"/>
                </a:solidFill>
                <a:cs typeface="Arial"/>
              </a:rPr>
              <a:t>egrijpelijk</a:t>
            </a:r>
            <a:r>
              <a:rPr lang="en-US" sz="3200" b="0" kern="0" dirty="0">
                <a:solidFill>
                  <a:srgbClr val="003399"/>
                </a:solidFill>
                <a:cs typeface="Arial"/>
              </a:rPr>
              <a:t>		</a:t>
            </a:r>
            <a:r>
              <a:rPr lang="en-US" sz="3200" b="0" kern="0" dirty="0" err="1">
                <a:solidFill>
                  <a:srgbClr val="003399"/>
                </a:solidFill>
                <a:cs typeface="Arial"/>
              </a:rPr>
              <a:t>geen</a:t>
            </a:r>
            <a:r>
              <a:rPr lang="en-US" sz="3200" b="0" kern="0" dirty="0">
                <a:solidFill>
                  <a:srgbClr val="003399"/>
                </a:solidFill>
                <a:cs typeface="Arial"/>
              </a:rPr>
              <a:t> </a:t>
            </a:r>
            <a:r>
              <a:rPr lang="en-US" sz="3200" b="0" kern="0" dirty="0" err="1">
                <a:solidFill>
                  <a:srgbClr val="003399"/>
                </a:solidFill>
                <a:cs typeface="Arial"/>
              </a:rPr>
              <a:t>vakjargon</a:t>
            </a:r>
            <a:r>
              <a:rPr lang="en-US" sz="3200" b="0" kern="0" dirty="0">
                <a:solidFill>
                  <a:srgbClr val="003399"/>
                </a:solidFill>
                <a:cs typeface="Arial"/>
              </a:rPr>
              <a:t>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endParaRPr lang="en-US" sz="3200" b="0" kern="0" dirty="0">
              <a:solidFill>
                <a:srgbClr val="003399"/>
              </a:solidFill>
              <a:cs typeface="Arial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sz="3200" kern="0" dirty="0" err="1">
                <a:solidFill>
                  <a:srgbClr val="003399"/>
                </a:solidFill>
                <a:cs typeface="Arial"/>
              </a:rPr>
              <a:t>B</a:t>
            </a:r>
            <a:r>
              <a:rPr lang="en-US" sz="3200" b="0" kern="0" dirty="0" err="1">
                <a:solidFill>
                  <a:srgbClr val="003399"/>
                </a:solidFill>
                <a:cs typeface="Arial"/>
              </a:rPr>
              <a:t>eklijven</a:t>
            </a:r>
            <a:r>
              <a:rPr lang="en-US" sz="3200" b="0" kern="0" dirty="0">
                <a:solidFill>
                  <a:srgbClr val="003399"/>
                </a:solidFill>
                <a:cs typeface="Arial"/>
              </a:rPr>
              <a:t>		info </a:t>
            </a:r>
            <a:r>
              <a:rPr lang="en-US" sz="3200" b="0" kern="0" dirty="0" err="1">
                <a:solidFill>
                  <a:srgbClr val="003399"/>
                </a:solidFill>
                <a:cs typeface="Arial"/>
              </a:rPr>
              <a:t>blijft</a:t>
            </a:r>
            <a:r>
              <a:rPr lang="en-US" sz="3200" b="0" kern="0" dirty="0">
                <a:solidFill>
                  <a:srgbClr val="003399"/>
                </a:solidFill>
                <a:cs typeface="Arial"/>
              </a:rPr>
              <a:t> </a:t>
            </a:r>
            <a:r>
              <a:rPr lang="en-US" sz="3200" b="0" kern="0" dirty="0" err="1">
                <a:solidFill>
                  <a:srgbClr val="003399"/>
                </a:solidFill>
                <a:cs typeface="Arial"/>
              </a:rPr>
              <a:t>hangen</a:t>
            </a:r>
            <a:r>
              <a:rPr lang="en-US" sz="3200" b="0" kern="0" dirty="0">
                <a:solidFill>
                  <a:srgbClr val="003399"/>
                </a:solidFill>
                <a:cs typeface="Arial"/>
              </a:rPr>
              <a:t> 					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ECDA-2013-47B5-9DF7-DEAC3B9CD51A}" type="datetime1">
              <a:rPr lang="nl-NL" smtClean="0"/>
              <a:t>27-6-2019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NH2019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862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Liefst mondeling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Face tot face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Telefonisch??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Tell-show-do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Hulpmiddelen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Informatiefolder mee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91C2-F7BB-4305-9540-6D1460175F07}" type="datetime1">
              <a:rPr lang="nl-NL" smtClean="0"/>
              <a:t>27-6-2019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NH2019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6</a:t>
            </a:fld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348879"/>
            <a:ext cx="3600400" cy="212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8350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Model van </a:t>
            </a:r>
            <a:r>
              <a:rPr lang="nl-NL" dirty="0" err="1"/>
              <a:t>Balm</a:t>
            </a:r>
            <a:r>
              <a:rPr lang="nl-NL" dirty="0"/>
              <a:t>:</a:t>
            </a:r>
            <a:br>
              <a:rPr lang="nl-NL" dirty="0"/>
            </a:br>
            <a:r>
              <a:rPr lang="nl-NL" sz="2000" dirty="0"/>
              <a:t>gericht op gedragsverandering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2B46-2FF7-4662-A2E2-816A34E5ABD6}" type="datetime1">
              <a:rPr lang="nl-NL" smtClean="0"/>
              <a:t>27-6-2019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NH2019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7</a:t>
            </a:fld>
            <a:endParaRPr lang="nl-NL"/>
          </a:p>
        </p:txBody>
      </p:sp>
      <p:graphicFrame>
        <p:nvGraphicFramePr>
          <p:cNvPr id="9" name="Tijdelijke aanduiding voor inhoud 8">
            <a:extLst>
              <a:ext uri="{FF2B5EF4-FFF2-40B4-BE49-F238E27FC236}">
                <a16:creationId xmlns:a16="http://schemas.microsoft.com/office/drawing/2014/main" id="{4C281874-061E-4816-9CFD-DC38845535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312607"/>
              </p:ext>
            </p:extLst>
          </p:nvPr>
        </p:nvGraphicFramePr>
        <p:xfrm>
          <a:off x="3059832" y="1772816"/>
          <a:ext cx="2150025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0025">
                  <a:extLst>
                    <a:ext uri="{9D8B030D-6E8A-4147-A177-3AD203B41FA5}">
                      <a16:colId xmlns:a16="http://schemas.microsoft.com/office/drawing/2014/main" val="1335816393"/>
                    </a:ext>
                  </a:extLst>
                </a:gridCol>
              </a:tblGrid>
              <a:tr h="482256">
                <a:tc>
                  <a:txBody>
                    <a:bodyPr/>
                    <a:lstStyle/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kern="1200">
                          <a:effectLst/>
                        </a:rPr>
                        <a:t>Openstaan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422628104"/>
                  </a:ext>
                </a:extLst>
              </a:tr>
              <a:tr h="799684">
                <a:tc>
                  <a:txBody>
                    <a:bodyPr/>
                    <a:lstStyle/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kern="1200">
                          <a:effectLst/>
                        </a:rPr>
                        <a:t>Begrijpen/Kunnen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269354402"/>
                  </a:ext>
                </a:extLst>
              </a:tr>
              <a:tr h="482256">
                <a:tc>
                  <a:txBody>
                    <a:bodyPr/>
                    <a:lstStyle/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kern="1200">
                          <a:effectLst/>
                        </a:rPr>
                        <a:t>Willen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791376249"/>
                  </a:ext>
                </a:extLst>
              </a:tr>
              <a:tr h="482256">
                <a:tc>
                  <a:txBody>
                    <a:bodyPr/>
                    <a:lstStyle/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kern="1200">
                          <a:effectLst/>
                        </a:rPr>
                        <a:t>Doen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227215934"/>
                  </a:ext>
                </a:extLst>
              </a:tr>
              <a:tr h="799684">
                <a:tc>
                  <a:txBody>
                    <a:bodyPr/>
                    <a:lstStyle/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kern="1200">
                          <a:effectLst/>
                        </a:rPr>
                        <a:t>Blijven doen ( beklijven)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4190424436"/>
                  </a:ext>
                </a:extLst>
              </a:tr>
              <a:tr h="482256">
                <a:tc>
                  <a:txBody>
                    <a:bodyPr/>
                    <a:lstStyle/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kern="12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39673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413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Communicatie: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4078-D98A-44F4-8C3C-C82ACA68AEE8}" type="datetime1">
              <a:rPr lang="nl-NL" smtClean="0"/>
              <a:t>27-6-2019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NH2019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pPr/>
              <a:t>8</a:t>
            </a:fld>
            <a:endParaRPr lang="nl-N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725858"/>
            <a:ext cx="2993574" cy="1917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93" y="2132856"/>
            <a:ext cx="2540239" cy="225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490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>
                <a:solidFill>
                  <a:srgbClr val="073E87"/>
                </a:solidFill>
              </a:rPr>
              <a:t>Voorbeeld bij model </a:t>
            </a:r>
            <a:r>
              <a:rPr lang="nl-NL" sz="2400" dirty="0" err="1">
                <a:solidFill>
                  <a:srgbClr val="073E87"/>
                </a:solidFill>
              </a:rPr>
              <a:t>balm</a:t>
            </a:r>
            <a:br>
              <a:rPr lang="nl-NL" dirty="0"/>
            </a:br>
            <a:r>
              <a:rPr lang="nl-NL" sz="2000" dirty="0"/>
              <a:t>Je bent te zwaar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nl-NL" sz="2400" dirty="0">
                <a:solidFill>
                  <a:schemeClr val="accent1">
                    <a:lumMod val="50000"/>
                  </a:schemeClr>
                </a:solidFill>
              </a:rPr>
              <a:t>Aanpassen van gedrag: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Openstaan is een voorwaarde: bereid zijn om te……..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Begrijpen : waarom,  belang ervan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Willen: snappen dat de voordelen opwegen tegen nadelen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Fysiek en psychisch in staat zijn het uit te voeren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Doen: beetje hulp is vaak fijn en stimulerend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Volhouden: in je leefstijl gaan passen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09BC-E2C0-43A1-AD0A-04FD559960E3}" type="datetime1">
              <a:rPr lang="nl-NL" smtClean="0"/>
              <a:t>27-6-2019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NH2019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4826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90</TotalTime>
  <Words>275</Words>
  <Application>Microsoft Office PowerPoint</Application>
  <PresentationFormat>Diavoorstelling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Symbol</vt:lpstr>
      <vt:lpstr>Times New Roman</vt:lpstr>
      <vt:lpstr>Essentieel</vt:lpstr>
      <vt:lpstr>Voorlichting geven</vt:lpstr>
      <vt:lpstr>Bereiken van goede gezondheid: </vt:lpstr>
      <vt:lpstr>Waarom voorlichting:</vt:lpstr>
      <vt:lpstr>Doel voorlichting</vt:lpstr>
      <vt:lpstr>De vier B’ S</vt:lpstr>
      <vt:lpstr>Hoe?</vt:lpstr>
      <vt:lpstr>Model van Balm: gericht op gedragsverandering</vt:lpstr>
      <vt:lpstr>Communicatie:</vt:lpstr>
      <vt:lpstr>Voorbeeld bij model balm Je bent te zwaar</vt:lpstr>
      <vt:lpstr>Voorlichting waar:</vt:lpstr>
      <vt:lpstr>Opdracht 2 Voorlichting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Voorlichting geven</dc:title>
  <dc:creator>Hoogeveen,K.A.G.</dc:creator>
  <cp:lastModifiedBy>Nienke Hoogeveen</cp:lastModifiedBy>
  <cp:revision>22</cp:revision>
  <dcterms:created xsi:type="dcterms:W3CDTF">2014-08-14T08:40:56Z</dcterms:created>
  <dcterms:modified xsi:type="dcterms:W3CDTF">2019-06-27T12:27:17Z</dcterms:modified>
</cp:coreProperties>
</file>